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146848400" r:id="rId5"/>
    <p:sldId id="291" r:id="rId6"/>
    <p:sldId id="2146848428" r:id="rId7"/>
    <p:sldId id="310" r:id="rId8"/>
    <p:sldId id="2146848429" r:id="rId9"/>
    <p:sldId id="307" r:id="rId10"/>
    <p:sldId id="308" r:id="rId11"/>
    <p:sldId id="2146848430" r:id="rId12"/>
    <p:sldId id="306" r:id="rId13"/>
    <p:sldId id="294" r:id="rId14"/>
    <p:sldId id="299" r:id="rId15"/>
    <p:sldId id="304" r:id="rId16"/>
    <p:sldId id="312" r:id="rId17"/>
    <p:sldId id="2146848431" r:id="rId18"/>
    <p:sldId id="311" r:id="rId19"/>
    <p:sldId id="21468484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4D9675-452A-6D46-1D5E-9E782E5D2C6A}" name="Uedelhoven, Felix" initials="UF" userId="S::212768138@gehealthcare.com::28968d89-4501-4c10-b7a8-5f7001216261" providerId="AD"/>
  <p188:author id="{7058B479-656D-3B30-391F-436A19E4377E}" name="Chiarello, Andrea" initials="CA" userId="S::CHIARA02@pfizer.com::a56bc52d-cbc6-4632-969a-747f82a9f5f9" providerId="AD"/>
  <p188:author id="{A13324E5-986B-E01A-E7F9-ED14384B3EB7}" name="Natasa Hemon" initials="NH" userId="S::NHE@amchameu.eu::fc1d26ed-0e5e-49dc-9a0a-b159dee5ac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00A488"/>
    <a:srgbClr val="00AD88"/>
    <a:srgbClr val="FFBF45"/>
    <a:srgbClr val="FFC813"/>
    <a:srgbClr val="E10D3E"/>
    <a:srgbClr val="E50D3E"/>
    <a:srgbClr val="DF0D3E"/>
    <a:srgbClr val="EC0D3E"/>
    <a:srgbClr val="BF0D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Davies" userId="ce03f100-b8c0-4533-a0f5-dcac8fb8c8dc" providerId="ADAL" clId="{9DFD7CFC-264C-42A1-9B7D-D5BFA6980D7A}"/>
    <pc:docChg chg="delSld">
      <pc:chgData name="Carla Davies" userId="ce03f100-b8c0-4533-a0f5-dcac8fb8c8dc" providerId="ADAL" clId="{9DFD7CFC-264C-42A1-9B7D-D5BFA6980D7A}" dt="2024-03-21T14:21:22.320" v="1" actId="47"/>
      <pc:docMkLst>
        <pc:docMk/>
      </pc:docMkLst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498977112" sldId="282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177658427" sldId="283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62991346" sldId="28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070615886" sldId="288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42466225" sldId="289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028777354" sldId="290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742377491" sldId="313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657707515" sldId="314"/>
        </pc:sldMkLst>
      </pc:sldChg>
      <pc:sldChg chg="del">
        <pc:chgData name="Carla Davies" userId="ce03f100-b8c0-4533-a0f5-dcac8fb8c8dc" providerId="ADAL" clId="{9DFD7CFC-264C-42A1-9B7D-D5BFA6980D7A}" dt="2024-03-21T14:21:22.320" v="1" actId="47"/>
        <pc:sldMkLst>
          <pc:docMk/>
          <pc:sldMk cId="383949519" sldId="315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189939942" sldId="31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4216721338" sldId="317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887447000" sldId="319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133638842" sldId="32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300934348" sldId="326"/>
        </pc:sldMkLst>
      </pc:sldChg>
      <pc:sldChg chg="del">
        <pc:chgData name="Carla Davies" userId="ce03f100-b8c0-4533-a0f5-dcac8fb8c8dc" providerId="ADAL" clId="{9DFD7CFC-264C-42A1-9B7D-D5BFA6980D7A}" dt="2024-03-21T14:21:22.320" v="1" actId="47"/>
        <pc:sldMkLst>
          <pc:docMk/>
          <pc:sldMk cId="2674371509" sldId="33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609942268" sldId="348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575914877" sldId="360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668825775" sldId="36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065707090" sldId="362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049768917" sldId="365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104086068" sldId="367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314427115" sldId="535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691766285" sldId="214684838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877445234" sldId="2146848390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758464449" sldId="214684839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400781231" sldId="2146848392"/>
        </pc:sldMkLst>
      </pc:sldChg>
      <pc:sldChg chg="del">
        <pc:chgData name="Carla Davies" userId="ce03f100-b8c0-4533-a0f5-dcac8fb8c8dc" providerId="ADAL" clId="{9DFD7CFC-264C-42A1-9B7D-D5BFA6980D7A}" dt="2024-03-21T14:21:22.320" v="1" actId="47"/>
        <pc:sldMkLst>
          <pc:docMk/>
          <pc:sldMk cId="2591045851" sldId="2146848402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268714337" sldId="214684840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150663135" sldId="2146848407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408294012" sldId="2146848408"/>
        </pc:sldMkLst>
      </pc:sldChg>
      <pc:sldChg chg="del">
        <pc:chgData name="Carla Davies" userId="ce03f100-b8c0-4533-a0f5-dcac8fb8c8dc" providerId="ADAL" clId="{9DFD7CFC-264C-42A1-9B7D-D5BFA6980D7A}" dt="2024-03-21T14:21:22.320" v="1" actId="47"/>
        <pc:sldMkLst>
          <pc:docMk/>
          <pc:sldMk cId="2019463816" sldId="214684841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040346780" sldId="2146848412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586379471" sldId="2146848414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1280531681" sldId="2146848415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006344290" sldId="214684841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4040396991" sldId="2146848417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435601596" sldId="2146848418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859214742" sldId="2146848419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771491637" sldId="2146848420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911454359" sldId="2146848421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464385128" sldId="2146848423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676420520" sldId="2146848424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2132662371" sldId="2146848425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204863241" sldId="2146848426"/>
        </pc:sldMkLst>
      </pc:sldChg>
      <pc:sldChg chg="del">
        <pc:chgData name="Carla Davies" userId="ce03f100-b8c0-4533-a0f5-dcac8fb8c8dc" providerId="ADAL" clId="{9DFD7CFC-264C-42A1-9B7D-D5BFA6980D7A}" dt="2024-03-21T14:21:14.457" v="0" actId="47"/>
        <pc:sldMkLst>
          <pc:docMk/>
          <pc:sldMk cId="3108203704" sldId="2146848427"/>
        </pc:sldMkLst>
      </pc:sldChg>
      <pc:sldMasterChg chg="delSldLayout">
        <pc:chgData name="Carla Davies" userId="ce03f100-b8c0-4533-a0f5-dcac8fb8c8dc" providerId="ADAL" clId="{9DFD7CFC-264C-42A1-9B7D-D5BFA6980D7A}" dt="2024-03-21T14:21:14.457" v="0" actId="47"/>
        <pc:sldMasterMkLst>
          <pc:docMk/>
          <pc:sldMasterMk cId="1501358047" sldId="2147483648"/>
        </pc:sldMasterMkLst>
        <pc:sldLayoutChg chg="del">
          <pc:chgData name="Carla Davies" userId="ce03f100-b8c0-4533-a0f5-dcac8fb8c8dc" providerId="ADAL" clId="{9DFD7CFC-264C-42A1-9B7D-D5BFA6980D7A}" dt="2024-03-21T14:21:14.457" v="0" actId="47"/>
          <pc:sldLayoutMkLst>
            <pc:docMk/>
            <pc:sldMasterMk cId="1501358047" sldId="2147483648"/>
            <pc:sldLayoutMk cId="1102682438" sldId="2147483672"/>
          </pc:sldLayoutMkLst>
        </pc:sldLayoutChg>
        <pc:sldLayoutChg chg="del">
          <pc:chgData name="Carla Davies" userId="ce03f100-b8c0-4533-a0f5-dcac8fb8c8dc" providerId="ADAL" clId="{9DFD7CFC-264C-42A1-9B7D-D5BFA6980D7A}" dt="2024-03-21T14:21:14.457" v="0" actId="47"/>
          <pc:sldLayoutMkLst>
            <pc:docMk/>
            <pc:sldMasterMk cId="1501358047" sldId="2147483648"/>
            <pc:sldLayoutMk cId="2669190292" sldId="214748367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1B7EC4-FB29-4E49-AFBB-E1C79C46459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06C756D6-793E-4ABB-9194-3C29A4A26D21}">
      <dgm:prSet phldrT="[Text]"/>
      <dgm:spPr/>
      <dgm:t>
        <a:bodyPr/>
        <a:lstStyle/>
        <a:p>
          <a:r>
            <a:rPr lang="en-US" dirty="0"/>
            <a:t>Claimant-focused law firms</a:t>
          </a:r>
          <a:endParaRPr lang="nl-BE" dirty="0"/>
        </a:p>
      </dgm:t>
    </dgm:pt>
    <dgm:pt modelId="{7664CE6C-89AC-45E3-991D-39DC23D65C0B}" type="parTrans" cxnId="{071455FC-51F0-4628-8B5F-A21B7AB508FC}">
      <dgm:prSet/>
      <dgm:spPr/>
      <dgm:t>
        <a:bodyPr/>
        <a:lstStyle/>
        <a:p>
          <a:endParaRPr lang="nl-BE"/>
        </a:p>
      </dgm:t>
    </dgm:pt>
    <dgm:pt modelId="{C7262595-6A59-4022-B0FD-16FAE4BB6983}" type="sibTrans" cxnId="{071455FC-51F0-4628-8B5F-A21B7AB508FC}">
      <dgm:prSet/>
      <dgm:spPr/>
      <dgm:t>
        <a:bodyPr/>
        <a:lstStyle/>
        <a:p>
          <a:endParaRPr lang="nl-BE"/>
        </a:p>
      </dgm:t>
    </dgm:pt>
    <dgm:pt modelId="{608F395B-D051-4ADE-A33E-9C97B58BA450}">
      <dgm:prSet phldrT="[Text]"/>
      <dgm:spPr/>
      <dgm:t>
        <a:bodyPr/>
        <a:lstStyle/>
        <a:p>
          <a:r>
            <a:rPr lang="en-US" dirty="0"/>
            <a:t>Growth in litigation funding</a:t>
          </a:r>
          <a:endParaRPr lang="nl-BE" dirty="0"/>
        </a:p>
      </dgm:t>
    </dgm:pt>
    <dgm:pt modelId="{D36F6641-6EE5-4609-A1D8-E7386E20FDEB}" type="parTrans" cxnId="{C48F510B-FDB2-47A2-921F-2042CD8403A9}">
      <dgm:prSet/>
      <dgm:spPr/>
      <dgm:t>
        <a:bodyPr/>
        <a:lstStyle/>
        <a:p>
          <a:endParaRPr lang="nl-BE"/>
        </a:p>
      </dgm:t>
    </dgm:pt>
    <dgm:pt modelId="{876E0BB7-5BA8-4AB1-B7E2-AC2BA17897E9}" type="sibTrans" cxnId="{C48F510B-FDB2-47A2-921F-2042CD8403A9}">
      <dgm:prSet/>
      <dgm:spPr/>
      <dgm:t>
        <a:bodyPr/>
        <a:lstStyle/>
        <a:p>
          <a:endParaRPr lang="nl-BE"/>
        </a:p>
      </dgm:t>
    </dgm:pt>
    <dgm:pt modelId="{C2DCDC42-E22F-44B4-9C0C-C06019AF0EE1}">
      <dgm:prSet phldrT="[Text]"/>
      <dgm:spPr/>
      <dgm:t>
        <a:bodyPr/>
        <a:lstStyle/>
        <a:p>
          <a:r>
            <a:rPr lang="en-US" dirty="0"/>
            <a:t>Evolving legal frameworks</a:t>
          </a:r>
          <a:endParaRPr lang="nl-BE" dirty="0"/>
        </a:p>
      </dgm:t>
    </dgm:pt>
    <dgm:pt modelId="{893C1FA6-2DFB-4D43-9894-75AF2BD08473}" type="parTrans" cxnId="{4E021CDE-1B23-40D3-88B1-E2B4E220E480}">
      <dgm:prSet/>
      <dgm:spPr/>
      <dgm:t>
        <a:bodyPr/>
        <a:lstStyle/>
        <a:p>
          <a:endParaRPr lang="nl-BE"/>
        </a:p>
      </dgm:t>
    </dgm:pt>
    <dgm:pt modelId="{37AB00C3-0AF1-472F-B4A8-EBA8BFAA5F4D}" type="sibTrans" cxnId="{4E021CDE-1B23-40D3-88B1-E2B4E220E480}">
      <dgm:prSet/>
      <dgm:spPr/>
      <dgm:t>
        <a:bodyPr/>
        <a:lstStyle/>
        <a:p>
          <a:endParaRPr lang="nl-BE"/>
        </a:p>
      </dgm:t>
    </dgm:pt>
    <dgm:pt modelId="{E3206150-5356-4E66-9246-A907A025788A}" type="pres">
      <dgm:prSet presAssocID="{191B7EC4-FB29-4E49-AFBB-E1C79C46459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67E7958-6E4B-4BC4-B7EB-5708ED835090}" type="pres">
      <dgm:prSet presAssocID="{06C756D6-793E-4ABB-9194-3C29A4A26D21}" presName="gear1" presStyleLbl="node1" presStyleIdx="0" presStyleCnt="3">
        <dgm:presLayoutVars>
          <dgm:chMax val="1"/>
          <dgm:bulletEnabled val="1"/>
        </dgm:presLayoutVars>
      </dgm:prSet>
      <dgm:spPr/>
    </dgm:pt>
    <dgm:pt modelId="{590FB7F0-2C91-44EC-A428-DF5A667A4930}" type="pres">
      <dgm:prSet presAssocID="{06C756D6-793E-4ABB-9194-3C29A4A26D21}" presName="gear1srcNode" presStyleLbl="node1" presStyleIdx="0" presStyleCnt="3"/>
      <dgm:spPr/>
    </dgm:pt>
    <dgm:pt modelId="{D7B996F5-B342-4F06-AE7D-51B8AAA7FA39}" type="pres">
      <dgm:prSet presAssocID="{06C756D6-793E-4ABB-9194-3C29A4A26D21}" presName="gear1dstNode" presStyleLbl="node1" presStyleIdx="0" presStyleCnt="3"/>
      <dgm:spPr/>
    </dgm:pt>
    <dgm:pt modelId="{8FD7D7B7-6F5D-445C-B080-BF89D1D5FFA9}" type="pres">
      <dgm:prSet presAssocID="{608F395B-D051-4ADE-A33E-9C97B58BA450}" presName="gear2" presStyleLbl="node1" presStyleIdx="1" presStyleCnt="3">
        <dgm:presLayoutVars>
          <dgm:chMax val="1"/>
          <dgm:bulletEnabled val="1"/>
        </dgm:presLayoutVars>
      </dgm:prSet>
      <dgm:spPr/>
    </dgm:pt>
    <dgm:pt modelId="{1C6D4BBA-EDD1-419D-B2BC-56DC112BD965}" type="pres">
      <dgm:prSet presAssocID="{608F395B-D051-4ADE-A33E-9C97B58BA450}" presName="gear2srcNode" presStyleLbl="node1" presStyleIdx="1" presStyleCnt="3"/>
      <dgm:spPr/>
    </dgm:pt>
    <dgm:pt modelId="{57A5BC81-364C-48DF-A78E-75A398112DAB}" type="pres">
      <dgm:prSet presAssocID="{608F395B-D051-4ADE-A33E-9C97B58BA450}" presName="gear2dstNode" presStyleLbl="node1" presStyleIdx="1" presStyleCnt="3"/>
      <dgm:spPr/>
    </dgm:pt>
    <dgm:pt modelId="{C8405FF9-E33D-4D5E-AF9E-2CA02D6B7FA3}" type="pres">
      <dgm:prSet presAssocID="{C2DCDC42-E22F-44B4-9C0C-C06019AF0EE1}" presName="gear3" presStyleLbl="node1" presStyleIdx="2" presStyleCnt="3"/>
      <dgm:spPr/>
    </dgm:pt>
    <dgm:pt modelId="{14B8DA0A-7D4A-4D51-AB85-C74DA2B84FA8}" type="pres">
      <dgm:prSet presAssocID="{C2DCDC42-E22F-44B4-9C0C-C06019AF0EE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48E21AE-196E-4BFC-B69A-C36FEEAD7011}" type="pres">
      <dgm:prSet presAssocID="{C2DCDC42-E22F-44B4-9C0C-C06019AF0EE1}" presName="gear3srcNode" presStyleLbl="node1" presStyleIdx="2" presStyleCnt="3"/>
      <dgm:spPr/>
    </dgm:pt>
    <dgm:pt modelId="{2C735F8F-5AF0-4AD9-9A6C-2B08F7A86BC3}" type="pres">
      <dgm:prSet presAssocID="{C2DCDC42-E22F-44B4-9C0C-C06019AF0EE1}" presName="gear3dstNode" presStyleLbl="node1" presStyleIdx="2" presStyleCnt="3"/>
      <dgm:spPr/>
    </dgm:pt>
    <dgm:pt modelId="{7A2C9239-548F-4540-96FA-6B88CE2B3B4A}" type="pres">
      <dgm:prSet presAssocID="{C7262595-6A59-4022-B0FD-16FAE4BB6983}" presName="connector1" presStyleLbl="sibTrans2D1" presStyleIdx="0" presStyleCnt="3"/>
      <dgm:spPr/>
    </dgm:pt>
    <dgm:pt modelId="{2757D5AF-5218-45D5-9339-551D75EE3F3D}" type="pres">
      <dgm:prSet presAssocID="{876E0BB7-5BA8-4AB1-B7E2-AC2BA17897E9}" presName="connector2" presStyleLbl="sibTrans2D1" presStyleIdx="1" presStyleCnt="3"/>
      <dgm:spPr/>
    </dgm:pt>
    <dgm:pt modelId="{C4694A17-97E0-437C-AA3F-378AA1D87140}" type="pres">
      <dgm:prSet presAssocID="{37AB00C3-0AF1-472F-B4A8-EBA8BFAA5F4D}" presName="connector3" presStyleLbl="sibTrans2D1" presStyleIdx="2" presStyleCnt="3"/>
      <dgm:spPr/>
    </dgm:pt>
  </dgm:ptLst>
  <dgm:cxnLst>
    <dgm:cxn modelId="{08586803-CDA4-4821-B75C-5BBA6AEFD442}" type="presOf" srcId="{608F395B-D051-4ADE-A33E-9C97B58BA450}" destId="{8FD7D7B7-6F5D-445C-B080-BF89D1D5FFA9}" srcOrd="0" destOrd="0" presId="urn:microsoft.com/office/officeart/2005/8/layout/gear1"/>
    <dgm:cxn modelId="{F0F93D04-4D44-4C2C-BDB2-A90B0FEB0D3C}" type="presOf" srcId="{C2DCDC42-E22F-44B4-9C0C-C06019AF0EE1}" destId="{C8405FF9-E33D-4D5E-AF9E-2CA02D6B7FA3}" srcOrd="0" destOrd="0" presId="urn:microsoft.com/office/officeart/2005/8/layout/gear1"/>
    <dgm:cxn modelId="{C48F510B-FDB2-47A2-921F-2042CD8403A9}" srcId="{191B7EC4-FB29-4E49-AFBB-E1C79C46459B}" destId="{608F395B-D051-4ADE-A33E-9C97B58BA450}" srcOrd="1" destOrd="0" parTransId="{D36F6641-6EE5-4609-A1D8-E7386E20FDEB}" sibTransId="{876E0BB7-5BA8-4AB1-B7E2-AC2BA17897E9}"/>
    <dgm:cxn modelId="{40C3931E-05A2-4D46-A86A-01CD62DACAA4}" type="presOf" srcId="{608F395B-D051-4ADE-A33E-9C97B58BA450}" destId="{57A5BC81-364C-48DF-A78E-75A398112DAB}" srcOrd="2" destOrd="0" presId="urn:microsoft.com/office/officeart/2005/8/layout/gear1"/>
    <dgm:cxn modelId="{BD243826-A964-4172-8586-22BD83668ACA}" type="presOf" srcId="{06C756D6-793E-4ABB-9194-3C29A4A26D21}" destId="{D7B996F5-B342-4F06-AE7D-51B8AAA7FA39}" srcOrd="2" destOrd="0" presId="urn:microsoft.com/office/officeart/2005/8/layout/gear1"/>
    <dgm:cxn modelId="{0A71FE5F-2ECF-4A3E-88A2-BE420394E935}" type="presOf" srcId="{37AB00C3-0AF1-472F-B4A8-EBA8BFAA5F4D}" destId="{C4694A17-97E0-437C-AA3F-378AA1D87140}" srcOrd="0" destOrd="0" presId="urn:microsoft.com/office/officeart/2005/8/layout/gear1"/>
    <dgm:cxn modelId="{77E9B74E-6CE7-4003-833D-0C3ECC4B3786}" type="presOf" srcId="{C2DCDC42-E22F-44B4-9C0C-C06019AF0EE1}" destId="{C48E21AE-196E-4BFC-B69A-C36FEEAD7011}" srcOrd="2" destOrd="0" presId="urn:microsoft.com/office/officeart/2005/8/layout/gear1"/>
    <dgm:cxn modelId="{3702239A-3C24-4BCB-B21F-DCC947F508A3}" type="presOf" srcId="{06C756D6-793E-4ABB-9194-3C29A4A26D21}" destId="{767E7958-6E4B-4BC4-B7EB-5708ED835090}" srcOrd="0" destOrd="0" presId="urn:microsoft.com/office/officeart/2005/8/layout/gear1"/>
    <dgm:cxn modelId="{4C345C9B-B61C-45D1-925A-D3F9F0D119C6}" type="presOf" srcId="{C2DCDC42-E22F-44B4-9C0C-C06019AF0EE1}" destId="{14B8DA0A-7D4A-4D51-AB85-C74DA2B84FA8}" srcOrd="1" destOrd="0" presId="urn:microsoft.com/office/officeart/2005/8/layout/gear1"/>
    <dgm:cxn modelId="{24A6EAAA-E13B-4EF6-88AE-E058B88547E0}" type="presOf" srcId="{608F395B-D051-4ADE-A33E-9C97B58BA450}" destId="{1C6D4BBA-EDD1-419D-B2BC-56DC112BD965}" srcOrd="1" destOrd="0" presId="urn:microsoft.com/office/officeart/2005/8/layout/gear1"/>
    <dgm:cxn modelId="{5E2AECBC-E1BE-41F7-934B-F8CB3F2F3199}" type="presOf" srcId="{191B7EC4-FB29-4E49-AFBB-E1C79C46459B}" destId="{E3206150-5356-4E66-9246-A907A025788A}" srcOrd="0" destOrd="0" presId="urn:microsoft.com/office/officeart/2005/8/layout/gear1"/>
    <dgm:cxn modelId="{A1B002C9-9B2B-4FF2-8510-2F9C7F849A83}" type="presOf" srcId="{C7262595-6A59-4022-B0FD-16FAE4BB6983}" destId="{7A2C9239-548F-4540-96FA-6B88CE2B3B4A}" srcOrd="0" destOrd="0" presId="urn:microsoft.com/office/officeart/2005/8/layout/gear1"/>
    <dgm:cxn modelId="{4E021CDE-1B23-40D3-88B1-E2B4E220E480}" srcId="{191B7EC4-FB29-4E49-AFBB-E1C79C46459B}" destId="{C2DCDC42-E22F-44B4-9C0C-C06019AF0EE1}" srcOrd="2" destOrd="0" parTransId="{893C1FA6-2DFB-4D43-9894-75AF2BD08473}" sibTransId="{37AB00C3-0AF1-472F-B4A8-EBA8BFAA5F4D}"/>
    <dgm:cxn modelId="{CE09AEE2-B9DF-4418-A203-ACE03E017A03}" type="presOf" srcId="{876E0BB7-5BA8-4AB1-B7E2-AC2BA17897E9}" destId="{2757D5AF-5218-45D5-9339-551D75EE3F3D}" srcOrd="0" destOrd="0" presId="urn:microsoft.com/office/officeart/2005/8/layout/gear1"/>
    <dgm:cxn modelId="{C6D36EF5-09AB-4A07-9FD3-3604E4598912}" type="presOf" srcId="{C2DCDC42-E22F-44B4-9C0C-C06019AF0EE1}" destId="{2C735F8F-5AF0-4AD9-9A6C-2B08F7A86BC3}" srcOrd="3" destOrd="0" presId="urn:microsoft.com/office/officeart/2005/8/layout/gear1"/>
    <dgm:cxn modelId="{1C5A61FC-70EF-4170-B0E4-6AE886F9837F}" type="presOf" srcId="{06C756D6-793E-4ABB-9194-3C29A4A26D21}" destId="{590FB7F0-2C91-44EC-A428-DF5A667A4930}" srcOrd="1" destOrd="0" presId="urn:microsoft.com/office/officeart/2005/8/layout/gear1"/>
    <dgm:cxn modelId="{071455FC-51F0-4628-8B5F-A21B7AB508FC}" srcId="{191B7EC4-FB29-4E49-AFBB-E1C79C46459B}" destId="{06C756D6-793E-4ABB-9194-3C29A4A26D21}" srcOrd="0" destOrd="0" parTransId="{7664CE6C-89AC-45E3-991D-39DC23D65C0B}" sibTransId="{C7262595-6A59-4022-B0FD-16FAE4BB6983}"/>
    <dgm:cxn modelId="{BB49AFBC-1974-481E-BA36-43B258727C29}" type="presParOf" srcId="{E3206150-5356-4E66-9246-A907A025788A}" destId="{767E7958-6E4B-4BC4-B7EB-5708ED835090}" srcOrd="0" destOrd="0" presId="urn:microsoft.com/office/officeart/2005/8/layout/gear1"/>
    <dgm:cxn modelId="{5A4D04DA-317A-425D-892F-07A02A0DAC80}" type="presParOf" srcId="{E3206150-5356-4E66-9246-A907A025788A}" destId="{590FB7F0-2C91-44EC-A428-DF5A667A4930}" srcOrd="1" destOrd="0" presId="urn:microsoft.com/office/officeart/2005/8/layout/gear1"/>
    <dgm:cxn modelId="{7B633994-9A1D-4596-A233-5BAEC2645EC9}" type="presParOf" srcId="{E3206150-5356-4E66-9246-A907A025788A}" destId="{D7B996F5-B342-4F06-AE7D-51B8AAA7FA39}" srcOrd="2" destOrd="0" presId="urn:microsoft.com/office/officeart/2005/8/layout/gear1"/>
    <dgm:cxn modelId="{6C8EE2EB-ADE7-4845-8D01-B8B15C3CAABF}" type="presParOf" srcId="{E3206150-5356-4E66-9246-A907A025788A}" destId="{8FD7D7B7-6F5D-445C-B080-BF89D1D5FFA9}" srcOrd="3" destOrd="0" presId="urn:microsoft.com/office/officeart/2005/8/layout/gear1"/>
    <dgm:cxn modelId="{1486D7B4-2C18-4ACE-8F79-500D585FE086}" type="presParOf" srcId="{E3206150-5356-4E66-9246-A907A025788A}" destId="{1C6D4BBA-EDD1-419D-B2BC-56DC112BD965}" srcOrd="4" destOrd="0" presId="urn:microsoft.com/office/officeart/2005/8/layout/gear1"/>
    <dgm:cxn modelId="{CB33C962-ACBA-4D9D-9A35-FF225866F9E7}" type="presParOf" srcId="{E3206150-5356-4E66-9246-A907A025788A}" destId="{57A5BC81-364C-48DF-A78E-75A398112DAB}" srcOrd="5" destOrd="0" presId="urn:microsoft.com/office/officeart/2005/8/layout/gear1"/>
    <dgm:cxn modelId="{2234F7AB-7757-4767-BDB9-FBF9318705B3}" type="presParOf" srcId="{E3206150-5356-4E66-9246-A907A025788A}" destId="{C8405FF9-E33D-4D5E-AF9E-2CA02D6B7FA3}" srcOrd="6" destOrd="0" presId="urn:microsoft.com/office/officeart/2005/8/layout/gear1"/>
    <dgm:cxn modelId="{739FFC22-1BD5-42D8-8A04-52B89DE261A5}" type="presParOf" srcId="{E3206150-5356-4E66-9246-A907A025788A}" destId="{14B8DA0A-7D4A-4D51-AB85-C74DA2B84FA8}" srcOrd="7" destOrd="0" presId="urn:microsoft.com/office/officeart/2005/8/layout/gear1"/>
    <dgm:cxn modelId="{1DC8434B-D50D-4B03-8FAB-47A7A5B48378}" type="presParOf" srcId="{E3206150-5356-4E66-9246-A907A025788A}" destId="{C48E21AE-196E-4BFC-B69A-C36FEEAD7011}" srcOrd="8" destOrd="0" presId="urn:microsoft.com/office/officeart/2005/8/layout/gear1"/>
    <dgm:cxn modelId="{A5D9DD3E-E9CE-43EE-B106-FDDD3DAB4ECC}" type="presParOf" srcId="{E3206150-5356-4E66-9246-A907A025788A}" destId="{2C735F8F-5AF0-4AD9-9A6C-2B08F7A86BC3}" srcOrd="9" destOrd="0" presId="urn:microsoft.com/office/officeart/2005/8/layout/gear1"/>
    <dgm:cxn modelId="{056CBCB7-E17E-45D9-B2B4-668FE7CBE29E}" type="presParOf" srcId="{E3206150-5356-4E66-9246-A907A025788A}" destId="{7A2C9239-548F-4540-96FA-6B88CE2B3B4A}" srcOrd="10" destOrd="0" presId="urn:microsoft.com/office/officeart/2005/8/layout/gear1"/>
    <dgm:cxn modelId="{6EFBE853-3005-46B6-9A33-D0EC96A1B920}" type="presParOf" srcId="{E3206150-5356-4E66-9246-A907A025788A}" destId="{2757D5AF-5218-45D5-9339-551D75EE3F3D}" srcOrd="11" destOrd="0" presId="urn:microsoft.com/office/officeart/2005/8/layout/gear1"/>
    <dgm:cxn modelId="{A2748EA7-338C-4620-98E0-4D039501A84C}" type="presParOf" srcId="{E3206150-5356-4E66-9246-A907A025788A}" destId="{C4694A17-97E0-437C-AA3F-378AA1D8714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E7958-6E4B-4BC4-B7EB-5708ED835090}">
      <dsp:nvSpPr>
        <dsp:cNvPr id="0" name=""/>
        <dsp:cNvSpPr/>
      </dsp:nvSpPr>
      <dsp:spPr>
        <a:xfrm>
          <a:off x="2058010" y="1709440"/>
          <a:ext cx="2089316" cy="208931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Claimant-focused law firms</a:t>
          </a:r>
          <a:endParaRPr lang="nl-BE" sz="1300" kern="1200" dirty="0"/>
        </a:p>
      </dsp:txBody>
      <dsp:txXfrm>
        <a:off x="2478055" y="2198852"/>
        <a:ext cx="1249226" cy="1073952"/>
      </dsp:txXfrm>
    </dsp:sp>
    <dsp:sp modelId="{8FD7D7B7-6F5D-445C-B080-BF89D1D5FFA9}">
      <dsp:nvSpPr>
        <dsp:cNvPr id="0" name=""/>
        <dsp:cNvSpPr/>
      </dsp:nvSpPr>
      <dsp:spPr>
        <a:xfrm>
          <a:off x="842407" y="1215602"/>
          <a:ext cx="1519502" cy="151950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Growth in litigation funding</a:t>
          </a:r>
          <a:endParaRPr lang="nl-BE" sz="1300" kern="1200" dirty="0"/>
        </a:p>
      </dsp:txBody>
      <dsp:txXfrm>
        <a:off x="1224946" y="1600453"/>
        <a:ext cx="754424" cy="749800"/>
      </dsp:txXfrm>
    </dsp:sp>
    <dsp:sp modelId="{C8405FF9-E33D-4D5E-AF9E-2CA02D6B7FA3}">
      <dsp:nvSpPr>
        <dsp:cNvPr id="0" name=""/>
        <dsp:cNvSpPr/>
      </dsp:nvSpPr>
      <dsp:spPr>
        <a:xfrm rot="20700000">
          <a:off x="1693484" y="167300"/>
          <a:ext cx="1488802" cy="148880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Evolving legal frameworks</a:t>
          </a:r>
          <a:endParaRPr lang="nl-BE" sz="1300" kern="1200" dirty="0"/>
        </a:p>
      </dsp:txBody>
      <dsp:txXfrm rot="-20700000">
        <a:off x="2020022" y="493838"/>
        <a:ext cx="835726" cy="835726"/>
      </dsp:txXfrm>
    </dsp:sp>
    <dsp:sp modelId="{7A2C9239-548F-4540-96FA-6B88CE2B3B4A}">
      <dsp:nvSpPr>
        <dsp:cNvPr id="0" name=""/>
        <dsp:cNvSpPr/>
      </dsp:nvSpPr>
      <dsp:spPr>
        <a:xfrm>
          <a:off x="1893064" y="1396599"/>
          <a:ext cx="2674324" cy="2674324"/>
        </a:xfrm>
        <a:prstGeom prst="circularArrow">
          <a:avLst>
            <a:gd name="adj1" fmla="val 4688"/>
            <a:gd name="adj2" fmla="val 299029"/>
            <a:gd name="adj3" fmla="val 2506069"/>
            <a:gd name="adj4" fmla="val 1588320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D5AF-5218-45D5-9339-551D75EE3F3D}">
      <dsp:nvSpPr>
        <dsp:cNvPr id="0" name=""/>
        <dsp:cNvSpPr/>
      </dsp:nvSpPr>
      <dsp:spPr>
        <a:xfrm>
          <a:off x="573306" y="881091"/>
          <a:ext cx="1943064" cy="194306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94A17-97E0-437C-AA3F-378AA1D87140}">
      <dsp:nvSpPr>
        <dsp:cNvPr id="0" name=""/>
        <dsp:cNvSpPr/>
      </dsp:nvSpPr>
      <dsp:spPr>
        <a:xfrm>
          <a:off x="1349109" y="-157105"/>
          <a:ext cx="2095014" cy="209501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5E5F87-6E6F-A94E-92CC-254D5FB5DC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E841B-3E87-B94E-A656-F7AFC6AF2E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C00BE-F0D8-F345-BA14-496344110641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84D64-BF3F-5641-91AC-4FB848D990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F7E74-93DB-204C-864E-FD420D8972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4C402-3501-7A48-9757-FC9C512E3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259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4B06D-CFA9-B543-B713-6991FC3B07A9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6792A-5C3B-7147-8E3D-E22306E0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4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24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7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23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Chart on left – World Justice Project Rule of Law Index</a:t>
            </a:r>
          </a:p>
          <a:p>
            <a:r>
              <a:rPr lang="en-GB" dirty="0"/>
              <a:t>Map on Right – EU Competitiveness Index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8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7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3</a:t>
            </a:fld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3B0B39-53C8-DD89-CF45-FB2FD6F87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6708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 </a:t>
            </a:r>
          </a:p>
          <a:p>
            <a:r>
              <a:rPr lang="en-GB" dirty="0"/>
              <a:t>https://cms.law/en/media/international/files/publications/publications/european-class-action-report-2023?v=1%22%20\t%20%22_blank</a:t>
            </a:r>
          </a:p>
          <a:p>
            <a:r>
              <a:rPr lang="en-GB" dirty="0"/>
              <a:t>https://www.euronews.com/2024/02/19/the-sultanate-of-sulu-case-shows-the-litigation-funding-industry-is-abusing-the-global-leg</a:t>
            </a:r>
          </a:p>
          <a:p>
            <a:r>
              <a:rPr lang="en-GB" dirty="0"/>
              <a:t>https://emerging-europe.com/partner-content/surging-wave-of-class-actions-sweeps-europe/</a:t>
            </a:r>
          </a:p>
          <a:p>
            <a:r>
              <a:rPr lang="en-GB" dirty="0"/>
              <a:t>https://www.wsj.com/articles/companies-on-the-defensive-as-european-union-rolls-out-class-action-lawsuits-4159cb6d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3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30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792A-5C3B-7147-8E3D-E22306E083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1"/>
            <a:ext cx="12192000" cy="5364188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5B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5379496"/>
            <a:ext cx="12192000" cy="5193"/>
          </a:xfrm>
          <a:prstGeom prst="line">
            <a:avLst/>
          </a:prstGeom>
          <a:ln w="50800">
            <a:solidFill>
              <a:srgbClr val="BF0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5673377"/>
            <a:ext cx="12191999" cy="1194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52" y="5687674"/>
            <a:ext cx="2187317" cy="95468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5085962" y="5979126"/>
            <a:ext cx="25403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err="1">
                <a:solidFill>
                  <a:srgbClr val="00205B"/>
                </a:solidFill>
                <a:latin typeface="Calibri" charset="0"/>
                <a:ea typeface="Calibri" charset="0"/>
                <a:cs typeface="Calibri" charset="0"/>
              </a:rPr>
              <a:t>amchameu.eu</a:t>
            </a:r>
            <a:endParaRPr lang="en-US" sz="2500">
              <a:solidFill>
                <a:srgbClr val="00205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9374589" y="5817544"/>
            <a:ext cx="0" cy="1243214"/>
          </a:xfrm>
          <a:prstGeom prst="line">
            <a:avLst/>
          </a:prstGeom>
          <a:ln w="12700">
            <a:solidFill>
              <a:srgbClr val="BF0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15" y="2303771"/>
            <a:ext cx="6013307" cy="2998636"/>
          </a:xfrm>
          <a:prstGeom prst="rect">
            <a:avLst/>
          </a:prstGeom>
        </p:spPr>
      </p:pic>
      <p:sp>
        <p:nvSpPr>
          <p:cNvPr id="27" name="Content Placeholder 26"/>
          <p:cNvSpPr>
            <a:spLocks noGrp="1"/>
          </p:cNvSpPr>
          <p:nvPr>
            <p:ph sz="quarter" idx="10" hasCustomPrompt="1"/>
          </p:nvPr>
        </p:nvSpPr>
        <p:spPr>
          <a:xfrm>
            <a:off x="873352" y="1210700"/>
            <a:ext cx="8233035" cy="1590799"/>
          </a:xfrm>
        </p:spPr>
        <p:txBody>
          <a:bodyPr>
            <a:noAutofit/>
          </a:bodyPr>
          <a:lstStyle>
            <a:lvl1pPr marL="0" indent="0">
              <a:buNone/>
              <a:defRPr sz="50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is the title of your presentation</a:t>
            </a:r>
          </a:p>
        </p:txBody>
      </p:sp>
      <p:sp>
        <p:nvSpPr>
          <p:cNvPr id="29" name="Content Placeholder 26"/>
          <p:cNvSpPr>
            <a:spLocks noGrp="1"/>
          </p:cNvSpPr>
          <p:nvPr>
            <p:ph sz="quarter" idx="11" hasCustomPrompt="1"/>
          </p:nvPr>
        </p:nvSpPr>
        <p:spPr>
          <a:xfrm>
            <a:off x="873352" y="2921644"/>
            <a:ext cx="8233035" cy="517118"/>
          </a:xfrm>
        </p:spPr>
        <p:txBody>
          <a:bodyPr>
            <a:noAutofit/>
          </a:bodyPr>
          <a:lstStyle>
            <a:lvl1pPr marL="0" indent="0">
              <a:buNone/>
              <a:defRPr lang="en-US" sz="2500" kern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is the subtitle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9543559" y="5817544"/>
            <a:ext cx="2840038" cy="288858"/>
          </a:xfrm>
        </p:spPr>
        <p:txBody>
          <a:bodyPr lIns="0">
            <a:normAutofit/>
          </a:bodyPr>
          <a:lstStyle>
            <a:lvl1pPr marL="0" indent="0">
              <a:buNone/>
              <a:defRPr lang="en-US" sz="1500" kern="1200" baseline="0" dirty="0" smtClean="0">
                <a:solidFill>
                  <a:srgbClr val="00205B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543559" y="6211171"/>
            <a:ext cx="2840038" cy="288858"/>
          </a:xfrm>
        </p:spPr>
        <p:txBody>
          <a:bodyPr lIns="0">
            <a:normAutofit/>
          </a:bodyPr>
          <a:lstStyle>
            <a:lvl1pPr marL="0" indent="0">
              <a:buNone/>
              <a:defRPr lang="en-US" sz="1500" kern="1200" baseline="0" dirty="0" smtClean="0">
                <a:solidFill>
                  <a:srgbClr val="00205B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Day Month Year</a:t>
            </a:r>
          </a:p>
        </p:txBody>
      </p:sp>
    </p:spTree>
    <p:extLst>
      <p:ext uri="{BB962C8B-B14F-4D97-AF65-F5344CB8AC3E}">
        <p14:creationId xmlns:p14="http://schemas.microsoft.com/office/powerpoint/2010/main" val="39184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838200" y="1999281"/>
            <a:ext cx="8174064" cy="3285642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9238"/>
            <a:ext cx="7507288" cy="479425"/>
          </a:xfrm>
        </p:spPr>
        <p:txBody>
          <a:bodyPr/>
          <a:lstStyle>
            <a:lvl1pPr marL="0" indent="0">
              <a:buNone/>
              <a:defRPr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Descriptor text goes here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68090"/>
            <a:ext cx="2859088" cy="225425"/>
          </a:xfrm>
        </p:spPr>
        <p:txBody>
          <a:bodyPr>
            <a:noAutofit/>
          </a:bodyPr>
          <a:lstStyle>
            <a:lvl1pPr marL="0" indent="0">
              <a:buNone/>
              <a:defRPr sz="1300" baseline="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</a:lstStyle>
          <a:p>
            <a:pPr lvl="0"/>
            <a:r>
              <a:rPr lang="en-US"/>
              <a:t>Source: Insert table source</a:t>
            </a:r>
          </a:p>
        </p:txBody>
      </p:sp>
    </p:spTree>
    <p:extLst>
      <p:ext uri="{BB962C8B-B14F-4D97-AF65-F5344CB8AC3E}">
        <p14:creationId xmlns:p14="http://schemas.microsoft.com/office/powerpoint/2010/main" val="211908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839788" y="1708096"/>
            <a:ext cx="3932237" cy="1039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83188" y="1708096"/>
            <a:ext cx="6172200" cy="3948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7478"/>
            <a:ext cx="3932237" cy="29094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80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839788" y="1708096"/>
            <a:ext cx="3932237" cy="1039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7478"/>
            <a:ext cx="3932237" cy="29094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983163" y="1690688"/>
            <a:ext cx="6438900" cy="40211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65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100381"/>
            <a:ext cx="12192000" cy="107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14480" y="365125"/>
            <a:ext cx="2039319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228308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314481" y="0"/>
            <a:ext cx="0" cy="6858000"/>
          </a:xfrm>
          <a:prstGeom prst="line">
            <a:avLst/>
          </a:prstGeom>
          <a:ln w="25400">
            <a:solidFill>
              <a:srgbClr val="BF0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82657" y="5780868"/>
            <a:ext cx="12109343" cy="1077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 rot="5400000">
            <a:off x="-522148" y="4851804"/>
            <a:ext cx="247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err="1">
                <a:solidFill>
                  <a:srgbClr val="00205B"/>
                </a:solidFill>
                <a:latin typeface="Gotham Book" charset="0"/>
                <a:ea typeface="Gotham Book" charset="0"/>
                <a:cs typeface="Gotham Book" charset="0"/>
              </a:rPr>
              <a:t>amchameu.eu</a:t>
            </a:r>
            <a:endParaRPr lang="en-US" sz="1600">
              <a:solidFill>
                <a:srgbClr val="00205B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91" y="860562"/>
            <a:ext cx="1758315" cy="7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82430" y="2196098"/>
            <a:ext cx="4183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Thanks</a:t>
            </a:r>
            <a:r>
              <a:rPr lang="en-US" sz="10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75" y="2330414"/>
            <a:ext cx="2863888" cy="125062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82430" y="4517586"/>
            <a:ext cx="3681143" cy="48179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5"/>
                </a:solidFill>
              </a:defRPr>
            </a:lvl1pPr>
            <a:lvl2pPr marL="342900" indent="0">
              <a:buNone/>
              <a:defRPr sz="2500">
                <a:solidFill>
                  <a:schemeClr val="accent5"/>
                </a:solidFill>
              </a:defRPr>
            </a:lvl2pPr>
            <a:lvl3pPr marL="685800" indent="0">
              <a:buNone/>
              <a:defRPr sz="2500">
                <a:solidFill>
                  <a:schemeClr val="accent5"/>
                </a:solidFill>
              </a:defRPr>
            </a:lvl3pPr>
            <a:lvl4pPr marL="1028700" indent="0">
              <a:buNone/>
              <a:defRPr sz="2500">
                <a:solidFill>
                  <a:schemeClr val="accent5"/>
                </a:solidFill>
              </a:defRPr>
            </a:lvl4pPr>
            <a:lvl5pPr marL="1371600" indent="0">
              <a:buNone/>
              <a:defRPr sz="25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82430" y="5066470"/>
            <a:ext cx="3681143" cy="481795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342900" indent="0">
              <a:buNone/>
              <a:defRPr sz="2500">
                <a:solidFill>
                  <a:schemeClr val="accent5"/>
                </a:solidFill>
              </a:defRPr>
            </a:lvl2pPr>
            <a:lvl3pPr marL="685800" indent="0">
              <a:buNone/>
              <a:defRPr sz="2500">
                <a:solidFill>
                  <a:schemeClr val="accent5"/>
                </a:solidFill>
              </a:defRPr>
            </a:lvl3pPr>
            <a:lvl4pPr marL="1028700" indent="0">
              <a:buNone/>
              <a:defRPr sz="2500">
                <a:solidFill>
                  <a:schemeClr val="accent5"/>
                </a:solidFill>
              </a:defRPr>
            </a:lvl4pPr>
            <a:lvl5pPr marL="1371600" indent="0">
              <a:buNone/>
              <a:defRPr sz="25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err="1"/>
              <a:t>email@amchameu.eu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82430" y="5640376"/>
            <a:ext cx="37415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kern="120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amchameu.eu</a:t>
            </a:r>
            <a:endParaRPr lang="en-US" sz="2500" kern="12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15" y="3808049"/>
            <a:ext cx="6013307" cy="29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8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5B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3831237" y="1407273"/>
            <a:ext cx="10115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Network: </a:t>
            </a:r>
            <a:r>
              <a:rPr lang="en-US" sz="400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AmChamEU</a:t>
            </a:r>
            <a:r>
              <a:rPr lang="en-US"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Guest</a:t>
            </a:r>
          </a:p>
          <a:p>
            <a:r>
              <a:rPr lang="en-US"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Password: </a:t>
            </a:r>
            <a:r>
              <a:rPr lang="en-US" sz="400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Welcome@AEU</a:t>
            </a:r>
            <a:endParaRPr lang="en-US" sz="400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1237" y="3945698"/>
            <a:ext cx="699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C845"/>
                </a:solidFill>
                <a:latin typeface="Calibri" charset="0"/>
                <a:ea typeface="Calibri" charset="0"/>
                <a:cs typeface="Calibri" charset="0"/>
              </a:rPr>
              <a:t>Join the conversation: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0" y="1214987"/>
            <a:ext cx="2124289" cy="1515725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31237" y="4653584"/>
            <a:ext cx="5560042" cy="494460"/>
          </a:xfr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#insert your hashtag</a:t>
            </a:r>
          </a:p>
        </p:txBody>
      </p:sp>
    </p:spTree>
    <p:extLst>
      <p:ext uri="{BB962C8B-B14F-4D97-AF65-F5344CB8AC3E}">
        <p14:creationId xmlns:p14="http://schemas.microsoft.com/office/powerpoint/2010/main" val="48319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rgbClr val="B3A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5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15" y="2624554"/>
            <a:ext cx="6013307" cy="29986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931646" y="988183"/>
            <a:ext cx="7772400" cy="421102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This is the title of your presentation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1646" y="1697441"/>
            <a:ext cx="685800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section style</a:t>
            </a:r>
          </a:p>
        </p:txBody>
      </p:sp>
    </p:spTree>
    <p:extLst>
      <p:ext uri="{BB962C8B-B14F-4D97-AF65-F5344CB8AC3E}">
        <p14:creationId xmlns:p14="http://schemas.microsoft.com/office/powerpoint/2010/main" val="105702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16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5B"/>
              </a:solidFill>
            </a:endParaRP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17694" y="1177522"/>
            <a:ext cx="10294591" cy="1092200"/>
          </a:xfrm>
        </p:spPr>
        <p:txBody>
          <a:bodyPr>
            <a:noAutofit/>
          </a:bodyPr>
          <a:lstStyle>
            <a:lvl1pPr marL="0" indent="0">
              <a:buNone/>
              <a:defRPr sz="10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0"/>
              <a:t>Figure here</a:t>
            </a:r>
            <a:endParaRPr lang="en-US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17562" y="2779684"/>
            <a:ext cx="10294723" cy="798512"/>
          </a:xfrm>
        </p:spPr>
        <p:txBody>
          <a:bodyPr>
            <a:noAutofit/>
          </a:bodyPr>
          <a:lstStyle>
            <a:lvl1pPr marL="0" indent="0">
              <a:buNone/>
              <a:defRPr sz="3500" baseline="0">
                <a:solidFill>
                  <a:schemeClr val="bg1"/>
                </a:solidFill>
              </a:defRPr>
            </a:lvl1pPr>
            <a:lvl2pPr marL="342900" indent="0">
              <a:buNone/>
              <a:defRPr sz="3500">
                <a:solidFill>
                  <a:schemeClr val="bg1"/>
                </a:solidFill>
              </a:defRPr>
            </a:lvl2pPr>
            <a:lvl3pPr marL="685800" indent="0">
              <a:buNone/>
              <a:defRPr sz="3500">
                <a:solidFill>
                  <a:schemeClr val="bg1"/>
                </a:solidFill>
              </a:defRPr>
            </a:lvl3pPr>
            <a:lvl4pPr marL="1028700" indent="0">
              <a:buNone/>
              <a:defRPr sz="3500">
                <a:solidFill>
                  <a:schemeClr val="bg1"/>
                </a:solidFill>
              </a:defRPr>
            </a:lvl4pPr>
            <a:lvl5pPr marL="1371600" indent="0"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Figure descriptor goes here</a:t>
            </a:r>
          </a:p>
        </p:txBody>
      </p:sp>
    </p:spTree>
    <p:extLst>
      <p:ext uri="{BB962C8B-B14F-4D97-AF65-F5344CB8AC3E}">
        <p14:creationId xmlns:p14="http://schemas.microsoft.com/office/powerpoint/2010/main" val="73665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685183"/>
          </a:xfrm>
          <a:prstGeom prst="rect">
            <a:avLst/>
          </a:prstGeom>
          <a:solidFill>
            <a:srgbClr val="00B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5B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8825" y="1960534"/>
            <a:ext cx="5370755" cy="3254403"/>
          </a:xfrm>
        </p:spPr>
        <p:txBody>
          <a:bodyPr>
            <a:noAutofit/>
          </a:bodyPr>
          <a:lstStyle>
            <a:lvl1pPr marL="0" indent="0">
              <a:buNone/>
              <a:defRPr sz="4500" baseline="0">
                <a:solidFill>
                  <a:schemeClr val="bg1"/>
                </a:solidFill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“This is a quote from a relevant person for your presentation put your text here” 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245001" y="4060367"/>
            <a:ext cx="3293846" cy="387647"/>
          </a:xfrm>
        </p:spPr>
        <p:txBody>
          <a:bodyPr>
            <a:noAutofit/>
          </a:bodyPr>
          <a:lstStyle>
            <a:lvl1pPr marL="0" indent="0">
              <a:buNone/>
              <a:defRPr sz="2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245001" y="4448014"/>
            <a:ext cx="3293846" cy="387647"/>
          </a:xfrm>
        </p:spPr>
        <p:txBody>
          <a:bodyPr>
            <a:noAutofit/>
          </a:bodyPr>
          <a:lstStyle>
            <a:lvl1pPr marL="0" indent="0">
              <a:buNone/>
              <a:defRPr sz="2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45001" y="4827290"/>
            <a:ext cx="3293846" cy="387647"/>
          </a:xfrm>
        </p:spPr>
        <p:txBody>
          <a:bodyPr>
            <a:noAutofit/>
          </a:bodyPr>
          <a:lstStyle>
            <a:lvl1pPr marL="0" indent="0">
              <a:buNone/>
              <a:defRPr sz="25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139106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2"/>
          <a:stretch/>
        </p:blipFill>
        <p:spPr>
          <a:xfrm>
            <a:off x="0" y="1751308"/>
            <a:ext cx="12192000" cy="472987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405617"/>
            <a:ext cx="12192000" cy="452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138047" y="6431753"/>
            <a:ext cx="390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err="1">
                <a:solidFill>
                  <a:srgbClr val="00205B"/>
                </a:solidFill>
                <a:latin typeface="Gotham Book" charset="0"/>
                <a:ea typeface="Gotham Book" charset="0"/>
                <a:cs typeface="Gotham Book" charset="0"/>
              </a:rPr>
              <a:t>amchameu.eu</a:t>
            </a:r>
            <a:endParaRPr lang="en-US" sz="2000">
              <a:solidFill>
                <a:srgbClr val="00205B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43942"/>
            <a:ext cx="12192000" cy="452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56" y="232157"/>
            <a:ext cx="2819687" cy="12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7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485800"/>
            <a:ext cx="2581275" cy="1339850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accent4"/>
                </a:solidFill>
              </a:defRPr>
            </a:lvl1pPr>
            <a:lvl2pPr marL="342900" indent="0">
              <a:buNone/>
              <a:defRPr sz="2000">
                <a:solidFill>
                  <a:schemeClr val="accent4"/>
                </a:solidFill>
              </a:defRPr>
            </a:lvl2pPr>
            <a:lvl3pPr marL="685800" indent="0">
              <a:buNone/>
              <a:defRPr sz="2000">
                <a:solidFill>
                  <a:schemeClr val="accent4"/>
                </a:solidFill>
              </a:defRPr>
            </a:lvl3pPr>
            <a:lvl4pPr marL="1028700" indent="0">
              <a:buNone/>
              <a:defRPr sz="2000">
                <a:solidFill>
                  <a:schemeClr val="accent4"/>
                </a:solidFill>
              </a:defRPr>
            </a:lvl4pPr>
            <a:lvl5pPr marL="13716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This is a key figure to highlight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652695" y="3485800"/>
            <a:ext cx="2581275" cy="1339850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accent4"/>
                </a:solidFill>
              </a:defRPr>
            </a:lvl1pPr>
            <a:lvl2pPr marL="342900" indent="0">
              <a:buNone/>
              <a:defRPr sz="2000">
                <a:solidFill>
                  <a:schemeClr val="accent4"/>
                </a:solidFill>
              </a:defRPr>
            </a:lvl2pPr>
            <a:lvl3pPr marL="685800" indent="0">
              <a:buNone/>
              <a:defRPr sz="2000">
                <a:solidFill>
                  <a:schemeClr val="accent4"/>
                </a:solidFill>
              </a:defRPr>
            </a:lvl3pPr>
            <a:lvl4pPr marL="1028700" indent="0">
              <a:buNone/>
              <a:defRPr sz="2000">
                <a:solidFill>
                  <a:schemeClr val="accent4"/>
                </a:solidFill>
              </a:defRPr>
            </a:lvl4pPr>
            <a:lvl5pPr marL="13716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This is a key figure to highlight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67190" y="3485800"/>
            <a:ext cx="2581275" cy="1339850"/>
          </a:xfrm>
        </p:spPr>
        <p:txBody>
          <a:bodyPr>
            <a:noAutofit/>
          </a:bodyPr>
          <a:lstStyle>
            <a:lvl1pPr marL="0" indent="0">
              <a:buNone/>
              <a:defRPr sz="3000">
                <a:solidFill>
                  <a:schemeClr val="accent4"/>
                </a:solidFill>
              </a:defRPr>
            </a:lvl1pPr>
            <a:lvl2pPr marL="342900" indent="0">
              <a:buNone/>
              <a:defRPr sz="2000">
                <a:solidFill>
                  <a:schemeClr val="accent4"/>
                </a:solidFill>
              </a:defRPr>
            </a:lvl2pPr>
            <a:lvl3pPr marL="685800" indent="0">
              <a:buNone/>
              <a:defRPr sz="2000">
                <a:solidFill>
                  <a:schemeClr val="accent4"/>
                </a:solidFill>
              </a:defRPr>
            </a:lvl3pPr>
            <a:lvl4pPr marL="1028700" indent="0">
              <a:buNone/>
              <a:defRPr sz="2000">
                <a:solidFill>
                  <a:schemeClr val="accent4"/>
                </a:solidFill>
              </a:defRPr>
            </a:lvl4pPr>
            <a:lvl5pPr marL="13716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This is a key figure to highlight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652695" y="2216256"/>
            <a:ext cx="2581275" cy="1096467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kern="12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467189" y="2216256"/>
            <a:ext cx="2581275" cy="1096467"/>
          </a:xfrm>
        </p:spPr>
        <p:txBody>
          <a:bodyPr>
            <a:noAutofit/>
          </a:bodyPr>
          <a:lstStyle>
            <a:lvl1pPr marL="0" indent="0">
              <a:buNone/>
              <a:defRPr lang="en-US" sz="8000" kern="12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2000">
                <a:solidFill>
                  <a:schemeClr val="accent4"/>
                </a:solidFill>
              </a:defRPr>
            </a:lvl2pPr>
            <a:lvl3pPr marL="685800" indent="0">
              <a:buNone/>
              <a:defRPr sz="2000">
                <a:solidFill>
                  <a:schemeClr val="accent4"/>
                </a:solidFill>
              </a:defRPr>
            </a:lvl3pPr>
            <a:lvl4pPr marL="1028700" indent="0">
              <a:buNone/>
              <a:defRPr sz="2000">
                <a:solidFill>
                  <a:schemeClr val="accent4"/>
                </a:solidFill>
              </a:defRPr>
            </a:lvl4pPr>
            <a:lvl5pPr marL="13716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Arial"/>
              <a:buNone/>
            </a:pPr>
            <a:r>
              <a:rPr lang="en-US"/>
              <a:t>00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2216256"/>
            <a:ext cx="2581275" cy="1096467"/>
          </a:xfrm>
        </p:spPr>
        <p:txBody>
          <a:bodyPr>
            <a:noAutofit/>
          </a:bodyPr>
          <a:lstStyle>
            <a:lvl1pPr marL="0" indent="0">
              <a:buNone/>
              <a:defRPr lang="en-US" sz="8000" kern="12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>
              <a:buNone/>
              <a:defRPr sz="2000">
                <a:solidFill>
                  <a:schemeClr val="accent4"/>
                </a:solidFill>
              </a:defRPr>
            </a:lvl2pPr>
            <a:lvl3pPr marL="685800" indent="0">
              <a:buNone/>
              <a:defRPr sz="2000">
                <a:solidFill>
                  <a:schemeClr val="accent4"/>
                </a:solidFill>
              </a:defRPr>
            </a:lvl3pPr>
            <a:lvl4pPr marL="1028700" indent="0">
              <a:buNone/>
              <a:defRPr sz="2000">
                <a:solidFill>
                  <a:schemeClr val="accent4"/>
                </a:solidFill>
              </a:defRPr>
            </a:lvl4pPr>
            <a:lvl5pPr marL="1371600" indent="0">
              <a:buNone/>
              <a:defRPr sz="2000">
                <a:solidFill>
                  <a:schemeClr val="accent4"/>
                </a:solidFill>
              </a:defRPr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Font typeface="Arial"/>
              <a:buNone/>
            </a:pPr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469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83425" y="6284068"/>
            <a:ext cx="24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err="1">
                <a:solidFill>
                  <a:srgbClr val="00205B"/>
                </a:solidFill>
                <a:latin typeface="Calibri" charset="0"/>
                <a:ea typeface="Calibri" charset="0"/>
                <a:cs typeface="Calibri" charset="0"/>
              </a:rPr>
              <a:t>amchameu.eu</a:t>
            </a:r>
            <a:endParaRPr lang="en-US" sz="2000">
              <a:solidFill>
                <a:srgbClr val="00205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19614"/>
            <a:ext cx="1758315" cy="76744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1403843"/>
            <a:ext cx="12192000" cy="5193"/>
          </a:xfrm>
          <a:prstGeom prst="line">
            <a:avLst/>
          </a:prstGeom>
          <a:ln w="25400">
            <a:solidFill>
              <a:srgbClr val="BF0D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0" r:id="rId4"/>
    <p:sldLayoutId id="2147483650" r:id="rId5"/>
    <p:sldLayoutId id="2147483662" r:id="rId6"/>
    <p:sldLayoutId id="2147483663" r:id="rId7"/>
    <p:sldLayoutId id="2147483664" r:id="rId8"/>
    <p:sldLayoutId id="2147483666" r:id="rId9"/>
    <p:sldLayoutId id="2147483667" r:id="rId10"/>
    <p:sldLayoutId id="2147483652" r:id="rId11"/>
    <p:sldLayoutId id="2147483653" r:id="rId12"/>
    <p:sldLayoutId id="2147483668" r:id="rId13"/>
    <p:sldLayoutId id="2147483671" r:id="rId14"/>
    <p:sldLayoutId id="2147483658" r:id="rId15"/>
    <p:sldLayoutId id="2147483659" r:id="rId16"/>
    <p:sldLayoutId id="21474836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blue background with flags&#10;&#10;Description automatically generated">
            <a:extLst>
              <a:ext uri="{FF2B5EF4-FFF2-40B4-BE49-F238E27FC236}">
                <a16:creationId xmlns:a16="http://schemas.microsoft.com/office/drawing/2014/main" id="{18E973BE-72EE-D4C4-6B22-F68516AB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010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3DE009-B914-3876-6DFD-0FDB347FB93C}"/>
              </a:ext>
            </a:extLst>
          </p:cNvPr>
          <p:cNvSpPr/>
          <p:nvPr/>
        </p:nvSpPr>
        <p:spPr>
          <a:xfrm>
            <a:off x="1250815" y="1418854"/>
            <a:ext cx="9715559" cy="362598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FFE51-D656-4DFA-5289-7370FC39AA88}"/>
              </a:ext>
            </a:extLst>
          </p:cNvPr>
          <p:cNvSpPr txBox="1"/>
          <p:nvPr/>
        </p:nvSpPr>
        <p:spPr>
          <a:xfrm>
            <a:off x="2391995" y="4054646"/>
            <a:ext cx="2131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Kaarli Eichhorn</a:t>
            </a:r>
          </a:p>
          <a:p>
            <a:r>
              <a:rPr lang="en-GB" sz="1400" dirty="0"/>
              <a:t>Partner, Jones 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14268-E718-2C17-07F0-8895048B3C9E}"/>
              </a:ext>
            </a:extLst>
          </p:cNvPr>
          <p:cNvSpPr txBox="1"/>
          <p:nvPr/>
        </p:nvSpPr>
        <p:spPr>
          <a:xfrm>
            <a:off x="5142707" y="4054647"/>
            <a:ext cx="2131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Simon Neill</a:t>
            </a:r>
          </a:p>
          <a:p>
            <a:r>
              <a:rPr lang="en-US" sz="1400" dirty="0"/>
              <a:t>Senior Legal Director, Johnson &amp; Johnson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C4BD9B-179A-9BD6-B40E-677F400C08D4}"/>
              </a:ext>
            </a:extLst>
          </p:cNvPr>
          <p:cNvSpPr txBox="1"/>
          <p:nvPr/>
        </p:nvSpPr>
        <p:spPr>
          <a:xfrm>
            <a:off x="7893419" y="4054646"/>
            <a:ext cx="2131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Kim Watts</a:t>
            </a:r>
          </a:p>
          <a:p>
            <a:r>
              <a:rPr lang="en-GB" sz="1400" dirty="0"/>
              <a:t>Senior Policy Manager, AmCham EU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9F0844-A2D5-43E4-804F-F52DFEEABCE0}"/>
              </a:ext>
            </a:extLst>
          </p:cNvPr>
          <p:cNvPicPr>
            <a:picLocks/>
          </p:cNvPicPr>
          <p:nvPr/>
        </p:nvPicPr>
        <p:blipFill>
          <a:blip r:embed="rId4"/>
          <a:srcRect l="29780" r="29780"/>
          <a:stretch/>
        </p:blipFill>
        <p:spPr>
          <a:xfrm>
            <a:off x="5227318" y="1663186"/>
            <a:ext cx="1737360" cy="2240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B38D8-06AF-52BA-AD8D-A00647C6C21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6212" t="-656" r="26360" b="8075"/>
          <a:stretch/>
        </p:blipFill>
        <p:spPr bwMode="auto">
          <a:xfrm>
            <a:off x="2526679" y="1666040"/>
            <a:ext cx="1737360" cy="224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3BDC01-FC96-F9F1-F414-A0A10D702D2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4070" r="17310"/>
          <a:stretch/>
        </p:blipFill>
        <p:spPr bwMode="auto">
          <a:xfrm>
            <a:off x="7983847" y="1663186"/>
            <a:ext cx="1737360" cy="224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D27CB7-72C3-C006-707C-2211A7A011D4}"/>
              </a:ext>
            </a:extLst>
          </p:cNvPr>
          <p:cNvSpPr/>
          <p:nvPr/>
        </p:nvSpPr>
        <p:spPr>
          <a:xfrm>
            <a:off x="1240318" y="426804"/>
            <a:ext cx="7880075" cy="520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BA88D-7C24-BF45-9BCB-217DDC7DE994}"/>
              </a:ext>
            </a:extLst>
          </p:cNvPr>
          <p:cNvSpPr/>
          <p:nvPr/>
        </p:nvSpPr>
        <p:spPr>
          <a:xfrm>
            <a:off x="1246614" y="899117"/>
            <a:ext cx="3027426" cy="520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B06C6F-B758-64BF-6962-25833BC6C7BD}"/>
              </a:ext>
            </a:extLst>
          </p:cNvPr>
          <p:cNvSpPr txBox="1">
            <a:spLocks/>
          </p:cNvSpPr>
          <p:nvPr/>
        </p:nvSpPr>
        <p:spPr>
          <a:xfrm>
            <a:off x="1382704" y="509116"/>
            <a:ext cx="9520695" cy="81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</a:rPr>
              <a:t>Growing litigation risks in Europe – </a:t>
            </a:r>
            <a:r>
              <a:rPr lang="en-US" altLang="en-US" sz="2800" i="1" dirty="0">
                <a:solidFill>
                  <a:schemeClr val="bg1"/>
                </a:solidFill>
              </a:rPr>
              <a:t>the significance </a:t>
            </a:r>
            <a:br>
              <a:rPr lang="en-US" altLang="en-US" sz="2800" i="1" dirty="0">
                <a:solidFill>
                  <a:schemeClr val="bg1"/>
                </a:solidFill>
              </a:rPr>
            </a:br>
            <a:r>
              <a:rPr lang="en-US" altLang="en-US" sz="2800" i="1" dirty="0">
                <a:solidFill>
                  <a:schemeClr val="bg1"/>
                </a:solidFill>
              </a:rPr>
              <a:t>for US businesses</a:t>
            </a:r>
          </a:p>
        </p:txBody>
      </p:sp>
    </p:spTree>
    <p:extLst>
      <p:ext uri="{BB962C8B-B14F-4D97-AF65-F5344CB8AC3E}">
        <p14:creationId xmlns:p14="http://schemas.microsoft.com/office/powerpoint/2010/main" val="599441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8156-03A0-69EB-33CF-0D4AC5CB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driving the growth in mass claims?</a:t>
            </a:r>
            <a:endParaRPr lang="nl-B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D5439F-86D0-7850-08FB-E9A44D8C2E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6760" y="1690688"/>
          <a:ext cx="4495896" cy="379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D99672-1437-2338-6319-40D0F2AC862D}"/>
              </a:ext>
            </a:extLst>
          </p:cNvPr>
          <p:cNvSpPr txBox="1"/>
          <p:nvPr/>
        </p:nvSpPr>
        <p:spPr>
          <a:xfrm>
            <a:off x="6096000" y="3108961"/>
            <a:ext cx="507353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Tailor-made class action mechanisms are being introduced across Europe. But we are also seeing increased judicial openness to existing procedures being expanded and used to bring group actions. 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0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8F4403-3D06-98C3-6D2B-4F1B25AAF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825" y="999787"/>
            <a:ext cx="5370755" cy="3254403"/>
          </a:xfrm>
        </p:spPr>
        <p:txBody>
          <a:bodyPr/>
          <a:lstStyle/>
          <a:p>
            <a:r>
              <a:rPr lang="en-US" sz="4400" i="1" dirty="0"/>
              <a:t>“The result is an opaque, bottom-up wealth transfer from consumers to sophisticated investors and law firms.”</a:t>
            </a:r>
          </a:p>
          <a:p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EFF98-0B83-4DE5-1464-41CC8ACBFF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Swiss Re 2021 Report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5F134-38FF-F8E7-9B2B-BC2C915397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“US Litigation Funding and Social Inflation”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241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Who is at risk and what we can we do?</a:t>
            </a:r>
          </a:p>
        </p:txBody>
      </p:sp>
    </p:spTree>
    <p:extLst>
      <p:ext uri="{BB962C8B-B14F-4D97-AF65-F5344CB8AC3E}">
        <p14:creationId xmlns:p14="http://schemas.microsoft.com/office/powerpoint/2010/main" val="376830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509A-A5CE-7476-A434-973D7BAA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atin typeface="Calibri" charset="0"/>
                <a:ea typeface="Calibri" charset="0"/>
                <a:cs typeface="Calibri" charset="0"/>
              </a:rPr>
              <a:t>Our members are all at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34368-E679-2817-5FEA-321A4A31BD82}"/>
              </a:ext>
            </a:extLst>
          </p:cNvPr>
          <p:cNvSpPr txBox="1"/>
          <p:nvPr/>
        </p:nvSpPr>
        <p:spPr>
          <a:xfrm>
            <a:off x="838200" y="1825625"/>
            <a:ext cx="102288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libri" charset="0"/>
                <a:cs typeface="Calibri" charset="0"/>
              </a:rPr>
              <a:t>Most class action claims &amp; growth in Netherlands, </a:t>
            </a:r>
            <a:r>
              <a:rPr lang="en-US" sz="2800" dirty="0">
                <a:latin typeface="Calibri" charset="0"/>
                <a:cs typeface="Calibri" charset="0"/>
              </a:rPr>
              <a:t>Poland, Slovenia, and Portugal – </a:t>
            </a:r>
            <a:r>
              <a:rPr lang="en-US" sz="2800" b="1" dirty="0">
                <a:latin typeface="Calibri" charset="0"/>
                <a:cs typeface="Calibri" charset="0"/>
              </a:rPr>
              <a:t>but risk is present in every EU member state</a:t>
            </a:r>
            <a:endParaRPr lang="en-US" sz="2800" dirty="0">
              <a:latin typeface="Calibri" charset="0"/>
              <a:cs typeface="Calibri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charset="0"/>
                <a:cs typeface="Calibri" charset="0"/>
              </a:rPr>
              <a:t>Topics – shareholder actions product liability, competition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latin typeface="Calibri" charset="0"/>
                <a:cs typeface="Calibri" charset="0"/>
              </a:rPr>
              <a:t>Our companies will </a:t>
            </a:r>
            <a:r>
              <a:rPr lang="en-GB" sz="2800" b="1" dirty="0">
                <a:latin typeface="Calibri" charset="0"/>
                <a:cs typeface="Calibri" charset="0"/>
              </a:rPr>
              <a:t>have to spend significant time and resources in advance on risk mitigation strategies and preparing for complex litigation, in each EU member state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>
                <a:latin typeface="Calibri" charset="0"/>
                <a:cs typeface="Calibri" charset="0"/>
              </a:rPr>
              <a:t>We can help each other to raise awareness &amp; engage with decisionmakers</a:t>
            </a:r>
            <a:endParaRPr lang="en-US" sz="28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3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BE472-2BB7-8DBB-7BB7-83F65C5B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Civil Justice Certainty = Competitiveness</a:t>
            </a:r>
            <a:endParaRPr lang="en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2CD3D6-A050-B126-3279-75968404E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7577" y="1850908"/>
            <a:ext cx="4381662" cy="3654060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372EB33E-16C4-B5C1-5081-B661C70FF9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2988" y="1756347"/>
            <a:ext cx="5726804" cy="365406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27580-6153-FCE3-01B0-5553BD1831D0}"/>
              </a:ext>
            </a:extLst>
          </p:cNvPr>
          <p:cNvSpPr txBox="1"/>
          <p:nvPr/>
        </p:nvSpPr>
        <p:spPr>
          <a:xfrm>
            <a:off x="3086857" y="6277431"/>
            <a:ext cx="6205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World Justice Project Rule of Law Index &amp; EU Competitiveness Index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33190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1B739-9E39-7FD8-A2B1-12C147B97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do together?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AD107-21C6-0F31-8834-8858D446F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Raise awareness at EU and Member State level of the risk of TPLF and the growth of class actions</a:t>
            </a:r>
          </a:p>
          <a:p>
            <a:r>
              <a:rPr lang="en-GB" dirty="0"/>
              <a:t>Explain to decisionmakers that more litigation does not = more justice for consumers – </a:t>
            </a:r>
            <a:r>
              <a:rPr lang="en-GB" b="1" dirty="0"/>
              <a:t>cost, delays and clogging up domestic courts</a:t>
            </a:r>
            <a:endParaRPr lang="en-GB" dirty="0"/>
          </a:p>
          <a:p>
            <a:r>
              <a:rPr lang="en-GB" dirty="0"/>
              <a:t>Engage with decisionmakers on regulating TPLF and reinforce homegrown legal traditions / legal ethical rules</a:t>
            </a:r>
          </a:p>
          <a:p>
            <a:r>
              <a:rPr lang="en-GB" b="1" dirty="0"/>
              <a:t>If we do not engage decisionmakers, those who stand to profit will do it</a:t>
            </a:r>
          </a:p>
          <a:p>
            <a:r>
              <a:rPr lang="en-GB" dirty="0"/>
              <a:t>Our member companies uniquely understand the danger of US-style litigation culture spreading in Europe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54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flags&#10;&#10;Description automatically generated">
            <a:extLst>
              <a:ext uri="{FF2B5EF4-FFF2-40B4-BE49-F238E27FC236}">
                <a16:creationId xmlns:a16="http://schemas.microsoft.com/office/drawing/2014/main" id="{79F988EA-46D2-C15B-6DE3-3A044D97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010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is your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265BDA-CFAC-6749-8541-3C9B854B6A93}"/>
              </a:ext>
            </a:extLst>
          </p:cNvPr>
          <p:cNvSpPr/>
          <p:nvPr/>
        </p:nvSpPr>
        <p:spPr>
          <a:xfrm>
            <a:off x="0" y="1371601"/>
            <a:ext cx="12192000" cy="20574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E44BDDF-9257-5A49-A674-CA9596550DDB}"/>
              </a:ext>
            </a:extLst>
          </p:cNvPr>
          <p:cNvSpPr txBox="1">
            <a:spLocks/>
          </p:cNvSpPr>
          <p:nvPr/>
        </p:nvSpPr>
        <p:spPr>
          <a:xfrm>
            <a:off x="0" y="1937630"/>
            <a:ext cx="12192000" cy="614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</a:rPr>
              <a:t>Thank you!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B35A3E8-ABD9-F647-9D85-9343859E865B}"/>
              </a:ext>
            </a:extLst>
          </p:cNvPr>
          <p:cNvSpPr txBox="1">
            <a:spLocks/>
          </p:cNvSpPr>
          <p:nvPr/>
        </p:nvSpPr>
        <p:spPr>
          <a:xfrm>
            <a:off x="0" y="2698428"/>
            <a:ext cx="12192000" cy="53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altLang="en-US" sz="24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5039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3C75-26EC-E999-FDD9-384A04C0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good things come from America</a:t>
            </a:r>
            <a:endParaRPr lang="nl-BE" dirty="0"/>
          </a:p>
        </p:txBody>
      </p:sp>
      <p:pic>
        <p:nvPicPr>
          <p:cNvPr id="4" name="Picture 3" descr="A stack of jeans on a shelf&#10;&#10;Description automatically generated">
            <a:extLst>
              <a:ext uri="{FF2B5EF4-FFF2-40B4-BE49-F238E27FC236}">
                <a16:creationId xmlns:a16="http://schemas.microsoft.com/office/drawing/2014/main" id="{780C6EF8-6C8D-D1F6-FE34-1BA2CF2E4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" r="4947" b="2563"/>
          <a:stretch/>
        </p:blipFill>
        <p:spPr>
          <a:xfrm>
            <a:off x="-2002" y="2429079"/>
            <a:ext cx="3783478" cy="2574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948AD6-6E5A-86A6-05C8-48CCDA005DA8}"/>
              </a:ext>
            </a:extLst>
          </p:cNvPr>
          <p:cNvSpPr txBox="1"/>
          <p:nvPr/>
        </p:nvSpPr>
        <p:spPr>
          <a:xfrm>
            <a:off x="199002" y="5043438"/>
            <a:ext cx="6060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Waldemar, Praveen </a:t>
            </a:r>
            <a:r>
              <a:rPr lang="en-GB" sz="800" dirty="0" err="1"/>
              <a:t>Thirumurugan</a:t>
            </a:r>
            <a:r>
              <a:rPr lang="en-GB" sz="800" dirty="0"/>
              <a:t> and Ashes </a:t>
            </a:r>
            <a:r>
              <a:rPr lang="en-GB" sz="800" dirty="0" err="1"/>
              <a:t>Sitoula</a:t>
            </a:r>
            <a:r>
              <a:rPr lang="en-GB" sz="800" dirty="0"/>
              <a:t> on </a:t>
            </a:r>
            <a:r>
              <a:rPr lang="en-GB" sz="800" dirty="0" err="1"/>
              <a:t>Unsplash</a:t>
            </a:r>
            <a:endParaRPr lang="en-BE" sz="800" dirty="0"/>
          </a:p>
        </p:txBody>
      </p:sp>
      <p:pic>
        <p:nvPicPr>
          <p:cNvPr id="14" name="Picture 13" descr="A red box with a circuit board and a white object on a yellow surface&#10;&#10;Description automatically generated">
            <a:extLst>
              <a:ext uri="{FF2B5EF4-FFF2-40B4-BE49-F238E27FC236}">
                <a16:creationId xmlns:a16="http://schemas.microsoft.com/office/drawing/2014/main" id="{F596CDF9-F563-593F-593F-C6159D343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31" y="2427809"/>
            <a:ext cx="3893694" cy="2575426"/>
          </a:xfrm>
          <a:prstGeom prst="rect">
            <a:avLst/>
          </a:prstGeom>
        </p:spPr>
      </p:pic>
      <p:pic>
        <p:nvPicPr>
          <p:cNvPr id="16" name="Picture 15" descr="A light bulb lying on grass&#10;&#10;Description automatically generated">
            <a:extLst>
              <a:ext uri="{FF2B5EF4-FFF2-40B4-BE49-F238E27FC236}">
                <a16:creationId xmlns:a16="http://schemas.microsoft.com/office/drawing/2014/main" id="{5C46A084-983E-C4A3-CB51-7B7D08037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837" y="2428171"/>
            <a:ext cx="4553606" cy="25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good things … 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890" y="1713172"/>
            <a:ext cx="5157787" cy="823912"/>
          </a:xfrm>
        </p:spPr>
        <p:txBody>
          <a:bodyPr/>
          <a:lstStyle/>
          <a:p>
            <a:r>
              <a:rPr lang="en-GB" dirty="0"/>
              <a:t>The U.S. mass claim &amp; class action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Legal defence costs are significant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/>
              <a:t>Over half of U.S. </a:t>
            </a:r>
            <a:r>
              <a:rPr lang="en-GB" i="1" dirty="0"/>
              <a:t>Fortune </a:t>
            </a:r>
            <a:r>
              <a:rPr lang="en-GB" dirty="0"/>
              <a:t>1000 companies face class action claims each year</a:t>
            </a:r>
          </a:p>
          <a:p>
            <a:r>
              <a:rPr lang="en-GB" dirty="0"/>
              <a:t>Corporate legal defence costs in the U.S. were estimated to exceed $3.6 billion in 2022 alone</a:t>
            </a:r>
          </a:p>
          <a:p>
            <a:r>
              <a:rPr lang="en-GB" dirty="0"/>
              <a:t>Where will Europe go?</a:t>
            </a:r>
          </a:p>
        </p:txBody>
      </p:sp>
      <p:pic>
        <p:nvPicPr>
          <p:cNvPr id="10" name="Content Placeholder 9" descr="A gavel on a stand on a flag&#10;&#10;Description automatically generated">
            <a:extLst>
              <a:ext uri="{FF2B5EF4-FFF2-40B4-BE49-F238E27FC236}">
                <a16:creationId xmlns:a16="http://schemas.microsoft.com/office/drawing/2014/main" id="{BACAC59F-7640-CC0F-1DA9-2CA9725E7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814" t="15816" r="-85" b="7143"/>
          <a:stretch/>
        </p:blipFill>
        <p:spPr>
          <a:xfrm>
            <a:off x="-218" y="2769462"/>
            <a:ext cx="5154597" cy="28384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2A9EDD-6E84-0DA8-F26A-141534E319D4}"/>
              </a:ext>
            </a:extLst>
          </p:cNvPr>
          <p:cNvSpPr txBox="1"/>
          <p:nvPr/>
        </p:nvSpPr>
        <p:spPr>
          <a:xfrm>
            <a:off x="2869608" y="6355238"/>
            <a:ext cx="5700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</a:t>
            </a:r>
            <a:r>
              <a:rPr lang="en-GB" sz="800" dirty="0" err="1"/>
              <a:t>Bermix</a:t>
            </a:r>
            <a:r>
              <a:rPr lang="en-GB" sz="800" dirty="0"/>
              <a:t> Studio on </a:t>
            </a:r>
            <a:r>
              <a:rPr lang="en-GB" sz="800" dirty="0" err="1"/>
              <a:t>Unsplash</a:t>
            </a:r>
            <a:r>
              <a:rPr lang="en-GB" sz="800" dirty="0"/>
              <a:t> 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272766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9DA8-4FF8-BD44-1BF9-02DE29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pandora’s box for our members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3D095-7BB3-F5A8-ADB3-05D46338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9" y="1592915"/>
            <a:ext cx="5921590" cy="1890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4CCB1D-E479-9CE0-31ED-1BFF418D4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346" y="1849582"/>
            <a:ext cx="5188654" cy="4470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87660D-B04D-A77B-E53A-B73202AAE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08" y="3466330"/>
            <a:ext cx="5763621" cy="1072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0F577C-6F35-9E0C-51EF-CCFF4EADF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08" y="4500069"/>
            <a:ext cx="5245370" cy="1517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4C18B-2FB1-2523-0673-EF8A9B99956A}"/>
              </a:ext>
            </a:extLst>
          </p:cNvPr>
          <p:cNvSpPr txBox="1"/>
          <p:nvPr/>
        </p:nvSpPr>
        <p:spPr>
          <a:xfrm>
            <a:off x="2906015" y="6308209"/>
            <a:ext cx="3177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Image credit: CMS law, </a:t>
            </a:r>
            <a:r>
              <a:rPr lang="en-GB" sz="800" dirty="0" err="1"/>
              <a:t>Euronews</a:t>
            </a:r>
            <a:r>
              <a:rPr lang="en-GB" sz="800" dirty="0"/>
              <a:t>, Wall Street Journal, Emerging Europe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3253721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scene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 actions a feature of the US litigation landscape for decades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EU legal landscape changing dramatically – class actions rising exponentially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Class actions are becoming a significant corporate 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Representative Actions Directive (2020), entered into force in June 2023; other important changes will be brought about by proposals for Product Liability Directive, CS3D, AILD </a:t>
            </a:r>
            <a:r>
              <a:rPr lang="en-US" dirty="0" err="1"/>
              <a:t>etc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Plaintiff firms and third party litigation funding (“TPLF”) market booming in Europe</a:t>
            </a:r>
          </a:p>
        </p:txBody>
      </p:sp>
    </p:spTree>
    <p:extLst>
      <p:ext uri="{BB962C8B-B14F-4D97-AF65-F5344CB8AC3E}">
        <p14:creationId xmlns:p14="http://schemas.microsoft.com/office/powerpoint/2010/main" val="321877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DEE3D7-F351-D806-E8DB-49933965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Representative Actions Directive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2C159-97F1-C632-6A82-E85EC8A73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320" y="1690688"/>
            <a:ext cx="789999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Representative Actions Directive (“RAD”) requires each EU Member States to have in place a mechanism allowing consumers to bring class actions</a:t>
            </a:r>
          </a:p>
          <a:p>
            <a:r>
              <a:rPr lang="en-US" dirty="0"/>
              <a:t>Various EU law infringements covered, including in energy, telecommunications, financial services, travel and tourism, data protection and product liability</a:t>
            </a:r>
          </a:p>
          <a:p>
            <a:r>
              <a:rPr lang="en-US" dirty="0"/>
              <a:t>The establishment of this common legal framework is expected to drive a significant increase in the number of class actions launched in the EU</a:t>
            </a:r>
          </a:p>
        </p:txBody>
      </p:sp>
      <p:pic>
        <p:nvPicPr>
          <p:cNvPr id="7" name="Content Placeholder 6" descr="A group of people in a crowd&#10;&#10;Description automatically generated">
            <a:extLst>
              <a:ext uri="{FF2B5EF4-FFF2-40B4-BE49-F238E27FC236}">
                <a16:creationId xmlns:a16="http://schemas.microsoft.com/office/drawing/2014/main" id="{71A71AB4-4FDE-869A-03F8-12CFEAD039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17295" y="1690688"/>
            <a:ext cx="2636505" cy="395475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35406-243C-DAC8-85AD-B161AA2F8B54}"/>
              </a:ext>
            </a:extLst>
          </p:cNvPr>
          <p:cNvSpPr txBox="1"/>
          <p:nvPr/>
        </p:nvSpPr>
        <p:spPr>
          <a:xfrm>
            <a:off x="2923953" y="6290635"/>
            <a:ext cx="5061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Jake </a:t>
            </a:r>
            <a:r>
              <a:rPr lang="en-GB" sz="800" dirty="0" err="1"/>
              <a:t>Weirick</a:t>
            </a:r>
            <a:r>
              <a:rPr lang="en-GB" sz="800" dirty="0"/>
              <a:t> on </a:t>
            </a:r>
            <a:r>
              <a:rPr lang="en-GB" sz="800" dirty="0" err="1"/>
              <a:t>Unsplash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351540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9519D3-723B-CA01-51F0-62B3354A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Experience shows EU class actions will grow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9E717-0DC8-1F9B-BBA3-F737DB566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3144" y="1825625"/>
            <a:ext cx="6930656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experience of the Netherlands provides insight - class action regime largely in line with RAD requirements a very popular forum for this form of litigation in recent years, with well-publicized claims being launched against global companies such as Shell, Google and Meta.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Remains to be seen how RAD will exactly operate in practice in each EU jurisdiction</a:t>
            </a:r>
          </a:p>
        </p:txBody>
      </p:sp>
      <p:pic>
        <p:nvPicPr>
          <p:cNvPr id="6" name="Content Placeholder 5" descr="Lightning lighting striking trees in the sky&#10;&#10;Description automatically generated">
            <a:extLst>
              <a:ext uri="{FF2B5EF4-FFF2-40B4-BE49-F238E27FC236}">
                <a16:creationId xmlns:a16="http://schemas.microsoft.com/office/drawing/2014/main" id="{5D0F5233-F951-77FC-74E1-232CEDC41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6423" y="1825625"/>
            <a:ext cx="2978888" cy="372396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5257E0-2981-9A95-20CD-B9EA606B20DD}"/>
              </a:ext>
            </a:extLst>
          </p:cNvPr>
          <p:cNvSpPr txBox="1"/>
          <p:nvPr/>
        </p:nvSpPr>
        <p:spPr>
          <a:xfrm>
            <a:off x="2998381" y="6277431"/>
            <a:ext cx="5050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Max LaRochelle on </a:t>
            </a:r>
            <a:r>
              <a:rPr lang="en-GB" sz="800" dirty="0" err="1"/>
              <a:t>Unsplash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9582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9519D3-723B-CA01-51F0-62B3354A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Experience shows EU class actions will grow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4003A2-41C9-798B-6030-937842A8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61" y="1952073"/>
            <a:ext cx="6674193" cy="3143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21A4C-2B2A-256C-1C17-976502CF5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794" y="1966363"/>
            <a:ext cx="5956538" cy="1177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3E0C8-26B1-81C6-7534-111733E7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325" y="3426882"/>
            <a:ext cx="5863007" cy="17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62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3A022-6E1F-7D37-3580-7CAAE809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U.S. mass claims system – business model</a:t>
            </a: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E90DD-769B-0228-A9C6-4F194C03B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Well developed plaintiff bar </a:t>
            </a:r>
          </a:p>
          <a:p>
            <a:r>
              <a:rPr lang="en-US" dirty="0"/>
              <a:t>TPLF</a:t>
            </a:r>
          </a:p>
          <a:p>
            <a:r>
              <a:rPr lang="en-US" dirty="0"/>
              <a:t>Aggressive marketing</a:t>
            </a:r>
          </a:p>
          <a:p>
            <a:r>
              <a:rPr lang="en-US" dirty="0"/>
              <a:t>TPLF firms and law firms are working together to pursue novel claims </a:t>
            </a:r>
          </a:p>
          <a:p>
            <a:r>
              <a:rPr lang="en-US" dirty="0"/>
              <a:t>Pressure on defendants to settle </a:t>
            </a:r>
          </a:p>
        </p:txBody>
      </p:sp>
      <p:pic>
        <p:nvPicPr>
          <p:cNvPr id="24" name="Content Placeholder 23" descr="A pile of money with a face on it&#10;&#10;Description automatically generated">
            <a:extLst>
              <a:ext uri="{FF2B5EF4-FFF2-40B4-BE49-F238E27FC236}">
                <a16:creationId xmlns:a16="http://schemas.microsoft.com/office/drawing/2014/main" id="{00D90E5F-91E9-D03D-9A8C-D2C106FCE4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1825625"/>
            <a:ext cx="5181600" cy="3886200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4BB50F-E3F5-F9DD-FD51-2FC1B1CC304C}"/>
              </a:ext>
            </a:extLst>
          </p:cNvPr>
          <p:cNvSpPr txBox="1"/>
          <p:nvPr/>
        </p:nvSpPr>
        <p:spPr>
          <a:xfrm>
            <a:off x="2892058" y="6277431"/>
            <a:ext cx="46676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 credit: </a:t>
            </a:r>
            <a:r>
              <a:rPr lang="en-GB" sz="800" dirty="0" err="1"/>
              <a:t>engin</a:t>
            </a:r>
            <a:r>
              <a:rPr lang="en-GB" sz="800" dirty="0"/>
              <a:t> </a:t>
            </a:r>
            <a:r>
              <a:rPr lang="en-GB" sz="800" dirty="0" err="1"/>
              <a:t>akyurt</a:t>
            </a:r>
            <a:r>
              <a:rPr lang="en-GB" sz="800" dirty="0"/>
              <a:t> on </a:t>
            </a:r>
            <a:r>
              <a:rPr lang="en-GB" sz="800" dirty="0" err="1"/>
              <a:t>Unsplash</a:t>
            </a:r>
            <a:endParaRPr lang="en-BE" sz="800" dirty="0"/>
          </a:p>
        </p:txBody>
      </p:sp>
    </p:spTree>
    <p:extLst>
      <p:ext uri="{BB962C8B-B14F-4D97-AF65-F5344CB8AC3E}">
        <p14:creationId xmlns:p14="http://schemas.microsoft.com/office/powerpoint/2010/main" val="1097276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ChamEU-colors">
      <a:dk1>
        <a:srgbClr val="00205B"/>
      </a:dk1>
      <a:lt1>
        <a:srgbClr val="FFFFFF"/>
      </a:lt1>
      <a:dk2>
        <a:srgbClr val="00205B"/>
      </a:dk2>
      <a:lt2>
        <a:srgbClr val="E7E6E6"/>
      </a:lt2>
      <a:accent1>
        <a:srgbClr val="00205B"/>
      </a:accent1>
      <a:accent2>
        <a:srgbClr val="BF0D3E"/>
      </a:accent2>
      <a:accent3>
        <a:srgbClr val="B3A369"/>
      </a:accent3>
      <a:accent4>
        <a:srgbClr val="00B388"/>
      </a:accent4>
      <a:accent5>
        <a:srgbClr val="4EC3E0"/>
      </a:accent5>
      <a:accent6>
        <a:srgbClr val="FFC845"/>
      </a:accent6>
      <a:hlink>
        <a:srgbClr val="4EC3E0"/>
      </a:hlink>
      <a:folHlink>
        <a:srgbClr val="00205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ChamEU_PANORAMIC - Copy" id="{7141C4AD-4F3F-1546-A60F-9F1BF48DB197}" vid="{62132517-D9C2-C94B-9964-048CF725E7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E053A9BD187F4B81FDDE97608DA259" ma:contentTypeVersion="17" ma:contentTypeDescription="Create a new document." ma:contentTypeScope="" ma:versionID="de8dd6ed14926cd471466f22ea7db639">
  <xsd:schema xmlns:xsd="http://www.w3.org/2001/XMLSchema" xmlns:xs="http://www.w3.org/2001/XMLSchema" xmlns:p="http://schemas.microsoft.com/office/2006/metadata/properties" xmlns:ns3="39875c93-5fc6-435a-8d88-84cab8da65e8" xmlns:ns4="f9ee7b28-ecbe-4b07-9ed3-58710845bd9b" targetNamespace="http://schemas.microsoft.com/office/2006/metadata/properties" ma:root="true" ma:fieldsID="d6073f592b72cb3953830bc91cffa5a4" ns3:_="" ns4:_="">
    <xsd:import namespace="39875c93-5fc6-435a-8d88-84cab8da65e8"/>
    <xsd:import namespace="f9ee7b28-ecbe-4b07-9ed3-58710845bd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75c93-5fc6-435a-8d88-84cab8da6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e7b28-ecbe-4b07-9ed3-58710845bd9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9ee7b28-ecbe-4b07-9ed3-58710845bd9b">
      <UserInfo>
        <DisplayName>Carla Davies</DisplayName>
        <AccountId>3837</AccountId>
        <AccountType/>
      </UserInfo>
      <UserInfo>
        <DisplayName>Françoise Soudaz</DisplayName>
        <AccountId>23</AccountId>
        <AccountType/>
      </UserInfo>
    </SharedWithUsers>
    <_activity xmlns="39875c93-5fc6-435a-8d88-84cab8da65e8" xsi:nil="true"/>
  </documentManagement>
</p:properties>
</file>

<file path=customXml/itemProps1.xml><?xml version="1.0" encoding="utf-8"?>
<ds:datastoreItem xmlns:ds="http://schemas.openxmlformats.org/officeDocument/2006/customXml" ds:itemID="{A26F9307-490C-4125-B8AD-1CAB7C1E6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875c93-5fc6-435a-8d88-84cab8da65e8"/>
    <ds:schemaRef ds:uri="f9ee7b28-ecbe-4b07-9ed3-58710845bd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1508A0-8B14-4900-B0B3-CC28D1B8E6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34C287-06DB-4685-9289-A97FBC86F09A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f9ee7b28-ecbe-4b07-9ed3-58710845bd9b"/>
    <ds:schemaRef ds:uri="39875c93-5fc6-435a-8d88-84cab8da65e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807</Words>
  <Application>Microsoft Office PowerPoint</Application>
  <PresentationFormat>Widescreen</PresentationFormat>
  <Paragraphs>86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Gotham Book</vt:lpstr>
      <vt:lpstr>Office Theme</vt:lpstr>
      <vt:lpstr>PowerPoint Presentation</vt:lpstr>
      <vt:lpstr>Many good things come from America</vt:lpstr>
      <vt:lpstr>Many good things … ?</vt:lpstr>
      <vt:lpstr>A pandora’s box for our members</vt:lpstr>
      <vt:lpstr>Setting the scene</vt:lpstr>
      <vt:lpstr>Representative Actions Directive</vt:lpstr>
      <vt:lpstr>Experience shows EU class actions will grow</vt:lpstr>
      <vt:lpstr>Experience shows EU class actions will grow</vt:lpstr>
      <vt:lpstr>U.S. mass claims system – business model</vt:lpstr>
      <vt:lpstr>What is driving the growth in mass claims?</vt:lpstr>
      <vt:lpstr>PowerPoint Presentation</vt:lpstr>
      <vt:lpstr>PowerPoint Presentation</vt:lpstr>
      <vt:lpstr>Our members are all at risk</vt:lpstr>
      <vt:lpstr>Civil Justice Certainty = Competitiveness</vt:lpstr>
      <vt:lpstr>What can we do together?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Wendy Lopes</dc:creator>
  <cp:keywords/>
  <dc:description/>
  <cp:lastModifiedBy>Carla Davies</cp:lastModifiedBy>
  <cp:revision>90</cp:revision>
  <dcterms:created xsi:type="dcterms:W3CDTF">2020-03-25T08:19:25Z</dcterms:created>
  <dcterms:modified xsi:type="dcterms:W3CDTF">2024-03-21T14:21:23Z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0x010100AFE053A9BD187F4B81FDDE97608DA259</vt:lpwstr>
  </property>
  <property fmtid="{D5CDD505-2E9C-101B-9397-08002B2CF9AE}" pid="3" name="Order">
    <vt:r8>10103600</vt:r8>
  </property>
  <property fmtid="{D5CDD505-2E9C-101B-9397-08002B2CF9AE}" pid="4" name="MediaServiceImageTags">
    <vt:lpwstr/>
  </property>
</Properties>
</file>